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51"/>
  </p:normalViewPr>
  <p:slideViewPr>
    <p:cSldViewPr snapToGrid="0" snapToObjects="1">
      <p:cViewPr varScale="1">
        <p:scale>
          <a:sx n="83" d="100"/>
          <a:sy n="83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9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6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6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7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0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3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8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enel Laboratuvar Güvenlik Kuralları - Lab Akademi">
            <a:extLst>
              <a:ext uri="{FF2B5EF4-FFF2-40B4-BE49-F238E27FC236}">
                <a16:creationId xmlns:a16="http://schemas.microsoft.com/office/drawing/2014/main" id="{B261CD4E-0457-1C1B-CB94-1189C0F673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4" r="6872" b="-1"/>
          <a:stretch>
            <a:fillRect/>
          </a:stretch>
        </p:blipFill>
        <p:spPr bwMode="auto">
          <a:xfrm>
            <a:off x="25013" y="0"/>
            <a:ext cx="9143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Rectangle 103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9144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906" y="5317240"/>
            <a:ext cx="8408194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Laboratuvarlarda</a:t>
            </a:r>
            <a:r>
              <a:rPr lang="en-US" sz="3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Uyulması</a:t>
            </a:r>
            <a:r>
              <a:rPr lang="en-US" sz="3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Gereken</a:t>
            </a:r>
            <a:r>
              <a:rPr lang="en-US" sz="3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Genel </a:t>
            </a:r>
            <a:r>
              <a:rPr lang="en-US" sz="31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Kurallar</a:t>
            </a:r>
            <a:endParaRPr lang="en-US" sz="3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042" name="Straight Connector 103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Straight Connector 103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9144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Resim 3" descr="Ege Üniversitesi - Vikipedi">
            <a:extLst>
              <a:ext uri="{FF2B5EF4-FFF2-40B4-BE49-F238E27FC236}">
                <a16:creationId xmlns:a16="http://schemas.microsoft.com/office/drawing/2014/main" id="{A42BCC7C-D70A-FB29-5B83-03D33AD242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3" y="-48134"/>
            <a:ext cx="987933" cy="987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KEYPS - Kurumsal Eğitim Yönetimi ve Planlama Sistemi">
            <a:extLst>
              <a:ext uri="{FF2B5EF4-FFF2-40B4-BE49-F238E27FC236}">
                <a16:creationId xmlns:a16="http://schemas.microsoft.com/office/drawing/2014/main" id="{8E650BCF-31CA-59AA-4100-12E627B9F8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766" y="62498"/>
            <a:ext cx="987933" cy="9879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Comic Sans MS" panose="030F0902030302020204" pitchFamily="66" charset="0"/>
              </a:rPr>
              <a:t>Dikkat</a:t>
            </a:r>
            <a:r>
              <a:rPr sz="3600" dirty="0">
                <a:latin typeface="Comic Sans MS" panose="030F0902030302020204" pitchFamily="66" charset="0"/>
              </a:rPr>
              <a:t> – Genel </a:t>
            </a:r>
            <a:r>
              <a:rPr sz="3600" dirty="0" err="1">
                <a:latin typeface="Comic Sans MS" panose="030F0902030302020204" pitchFamily="66" charset="0"/>
              </a:rPr>
              <a:t>Uyarıl</a:t>
            </a:r>
            <a:r>
              <a:rPr dirty="0" err="1"/>
              <a:t>ar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sz="2800" dirty="0" err="1">
                <a:latin typeface="Comic Sans MS" panose="030F0902030302020204" pitchFamily="66" charset="0"/>
              </a:rPr>
              <a:t>Tüm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kurallara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uymak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zorunludur</a:t>
            </a:r>
            <a:r>
              <a:rPr sz="2800" dirty="0">
                <a:latin typeface="Comic Sans MS" panose="030F0902030302020204" pitchFamily="66" charset="0"/>
              </a:rPr>
              <a:t> ⚠️</a:t>
            </a:r>
          </a:p>
          <a:p>
            <a:pPr algn="just"/>
            <a:r>
              <a:rPr sz="2800" dirty="0" err="1">
                <a:latin typeface="Comic Sans MS" panose="030F0902030302020204" pitchFamily="66" charset="0"/>
              </a:rPr>
              <a:t>Temizlik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ve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düzen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öğrencinin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sorumluluğundadır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dirty="0"/>
              <a:t>✅</a:t>
            </a:r>
          </a:p>
        </p:txBody>
      </p:sp>
      <p:pic>
        <p:nvPicPr>
          <p:cNvPr id="6146" name="Picture 2" descr="8,3 milyon Tehlikeli Telifsiz Görseli, Stok Fotoğrafı ve Resmi |  Shutterstock">
            <a:extLst>
              <a:ext uri="{FF2B5EF4-FFF2-40B4-BE49-F238E27FC236}">
                <a16:creationId xmlns:a16="http://schemas.microsoft.com/office/drawing/2014/main" id="{8C27BBD8-56C4-3A09-5936-D9C7CE079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66"/>
          <a:stretch>
            <a:fillRect/>
          </a:stretch>
        </p:blipFill>
        <p:spPr bwMode="auto">
          <a:xfrm>
            <a:off x="3005328" y="3570986"/>
            <a:ext cx="2743200" cy="242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Comic Sans MS" panose="030F0902030302020204" pitchFamily="66" charset="0"/>
              </a:rPr>
              <a:t>Tehlike</a:t>
            </a:r>
            <a:r>
              <a:rPr sz="3600" dirty="0">
                <a:latin typeface="Comic Sans MS" panose="030F0902030302020204" pitchFamily="66" charset="0"/>
              </a:rPr>
              <a:t> </a:t>
            </a:r>
            <a:r>
              <a:rPr sz="3600" dirty="0" err="1">
                <a:latin typeface="Comic Sans MS" panose="030F0902030302020204" pitchFamily="66" charset="0"/>
              </a:rPr>
              <a:t>ve</a:t>
            </a:r>
            <a:r>
              <a:rPr sz="3600" dirty="0">
                <a:latin typeface="Comic Sans MS" panose="030F0902030302020204" pitchFamily="66" charset="0"/>
              </a:rPr>
              <a:t> </a:t>
            </a:r>
            <a:r>
              <a:rPr sz="3600" dirty="0" err="1">
                <a:latin typeface="Comic Sans MS" panose="030F0902030302020204" pitchFamily="66" charset="0"/>
              </a:rPr>
              <a:t>Güvenlik</a:t>
            </a:r>
            <a:r>
              <a:rPr sz="3600" dirty="0">
                <a:latin typeface="Comic Sans MS" panose="030F0902030302020204" pitchFamily="66" charset="0"/>
              </a:rPr>
              <a:t> </a:t>
            </a:r>
            <a:r>
              <a:rPr sz="3600" dirty="0" err="1">
                <a:latin typeface="Comic Sans MS" panose="030F0902030302020204" pitchFamily="66" charset="0"/>
              </a:rPr>
              <a:t>İşaretleri</a:t>
            </a:r>
            <a:endParaRPr sz="3600" dirty="0">
              <a:latin typeface="Comic Sans MS" panose="030F09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sz="2800" dirty="0" err="1">
                <a:latin typeface="Comic Sans MS" panose="030F0902030302020204" pitchFamily="66" charset="0"/>
              </a:rPr>
              <a:t>Biyolojik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tehlike</a:t>
            </a:r>
            <a:r>
              <a:rPr sz="2800" dirty="0">
                <a:latin typeface="Comic Sans MS" panose="030F0902030302020204" pitchFamily="66" charset="0"/>
              </a:rPr>
              <a:t> ☣️</a:t>
            </a:r>
          </a:p>
          <a:p>
            <a:r>
              <a:rPr sz="2800" dirty="0">
                <a:latin typeface="Comic Sans MS" panose="030F0902030302020204" pitchFamily="66" charset="0"/>
              </a:rPr>
              <a:t>• Yanıcı </a:t>
            </a:r>
            <a:r>
              <a:rPr sz="2800" dirty="0" err="1">
                <a:latin typeface="Comic Sans MS" panose="030F0902030302020204" pitchFamily="66" charset="0"/>
              </a:rPr>
              <a:t>madde</a:t>
            </a:r>
            <a:r>
              <a:rPr sz="2800" dirty="0">
                <a:latin typeface="Comic Sans MS" panose="030F0902030302020204" pitchFamily="66" charset="0"/>
              </a:rPr>
              <a:t> 🔥</a:t>
            </a:r>
          </a:p>
          <a:p>
            <a:r>
              <a:rPr sz="2800" dirty="0">
                <a:latin typeface="Comic Sans MS" panose="030F0902030302020204" pitchFamily="66" charset="0"/>
              </a:rPr>
              <a:t>• </a:t>
            </a:r>
            <a:r>
              <a:rPr sz="2800" dirty="0" err="1">
                <a:latin typeface="Comic Sans MS" panose="030F0902030302020204" pitchFamily="66" charset="0"/>
              </a:rPr>
              <a:t>Eldiven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tak</a:t>
            </a:r>
            <a:r>
              <a:rPr sz="2800" dirty="0">
                <a:latin typeface="Comic Sans MS" panose="030F0902030302020204" pitchFamily="66" charset="0"/>
              </a:rPr>
              <a:t> 🧤</a:t>
            </a:r>
          </a:p>
          <a:p>
            <a:r>
              <a:rPr sz="2800" dirty="0">
                <a:latin typeface="Comic Sans MS" panose="030F0902030302020204" pitchFamily="66" charset="0"/>
              </a:rPr>
              <a:t>• Maske </a:t>
            </a:r>
            <a:r>
              <a:rPr sz="2800" dirty="0" err="1">
                <a:latin typeface="Comic Sans MS" panose="030F0902030302020204" pitchFamily="66" charset="0"/>
              </a:rPr>
              <a:t>tak</a:t>
            </a:r>
            <a:r>
              <a:rPr sz="2800" dirty="0">
                <a:latin typeface="Comic Sans MS" panose="030F0902030302020204" pitchFamily="66" charset="0"/>
              </a:rPr>
              <a:t> 😷</a:t>
            </a:r>
          </a:p>
          <a:p>
            <a:r>
              <a:rPr sz="2800" dirty="0">
                <a:latin typeface="Comic Sans MS" panose="030F0902030302020204" pitchFamily="66" charset="0"/>
              </a:rPr>
              <a:t>• </a:t>
            </a:r>
            <a:r>
              <a:rPr sz="2800" dirty="0" err="1">
                <a:latin typeface="Comic Sans MS" panose="030F0902030302020204" pitchFamily="66" charset="0"/>
              </a:rPr>
              <a:t>Gözlük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tak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dirty="0"/>
              <a:t>🥽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FF50901-7012-DFD3-58D4-A71738846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128" y="2314956"/>
            <a:ext cx="3519483" cy="191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>
                <a:solidFill>
                  <a:srgbClr val="C00000"/>
                </a:solidFill>
                <a:latin typeface="Comic Sans MS" panose="030F0902030302020204" pitchFamily="66" charset="0"/>
              </a:rPr>
              <a:t>Amaç </a:t>
            </a:r>
            <a:r>
              <a:rPr sz="4000" dirty="0" err="1">
                <a:solidFill>
                  <a:srgbClr val="C00000"/>
                </a:solidFill>
                <a:latin typeface="Comic Sans MS" panose="030F0902030302020204" pitchFamily="66" charset="0"/>
              </a:rPr>
              <a:t>ve</a:t>
            </a:r>
            <a:r>
              <a:rPr sz="4000" dirty="0">
                <a:solidFill>
                  <a:srgbClr val="C00000"/>
                </a:solidFill>
                <a:latin typeface="Comic Sans MS" panose="030F0902030302020204" pitchFamily="66" charset="0"/>
              </a:rPr>
              <a:t> </a:t>
            </a:r>
            <a:r>
              <a:rPr sz="4000" dirty="0" err="1">
                <a:solidFill>
                  <a:srgbClr val="C00000"/>
                </a:solidFill>
                <a:latin typeface="Comic Sans MS" panose="030F0902030302020204" pitchFamily="66" charset="0"/>
              </a:rPr>
              <a:t>Kapsam</a:t>
            </a:r>
            <a:endParaRPr sz="4000" dirty="0">
              <a:solidFill>
                <a:srgbClr val="C0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>
                <a:latin typeface="Comic Sans MS" panose="030F0902030302020204" pitchFamily="66" charset="0"/>
              </a:rPr>
              <a:t>Amaç: </a:t>
            </a:r>
            <a:r>
              <a:rPr dirty="0" err="1">
                <a:latin typeface="Comic Sans MS" panose="030F0902030302020204" pitchFamily="66" charset="0"/>
              </a:rPr>
              <a:t>Laboratuvar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güvenliğini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sağlamak</a:t>
            </a:r>
            <a:endParaRPr lang="tr-TR" dirty="0">
              <a:latin typeface="Comic Sans MS" panose="030F0902030302020204" pitchFamily="66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Kapsam</a:t>
            </a:r>
            <a:r>
              <a:rPr dirty="0">
                <a:latin typeface="Comic Sans MS" panose="030F0902030302020204" pitchFamily="66" charset="0"/>
              </a:rPr>
              <a:t>: </a:t>
            </a:r>
            <a:r>
              <a:rPr dirty="0" err="1">
                <a:latin typeface="Comic Sans MS" panose="030F0902030302020204" pitchFamily="66" charset="0"/>
              </a:rPr>
              <a:t>Öğrenciler</a:t>
            </a:r>
            <a:r>
              <a:rPr dirty="0">
                <a:latin typeface="Comic Sans MS" panose="030F0902030302020204" pitchFamily="66" charset="0"/>
              </a:rPr>
              <a:t>, </a:t>
            </a:r>
            <a:r>
              <a:rPr dirty="0" err="1">
                <a:latin typeface="Comic Sans MS" panose="030F0902030302020204" pitchFamily="66" charset="0"/>
              </a:rPr>
              <a:t>akademik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ve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idari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personel</a:t>
            </a:r>
            <a:endParaRPr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omic Sans MS" panose="030F0902030302020204" pitchFamily="66" charset="0"/>
              </a:rPr>
              <a:t>Sorumlular</a:t>
            </a:r>
            <a:endParaRPr dirty="0">
              <a:latin typeface="Comic Sans MS" panose="030F09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>
                <a:latin typeface="Comic Sans MS" panose="030F0902030302020204" pitchFamily="66" charset="0"/>
              </a:rPr>
              <a:t>Dersin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sorumlu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öğretim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üyesi</a:t>
            </a:r>
            <a:endParaRPr dirty="0">
              <a:latin typeface="Comic Sans MS" panose="030F0902030302020204" pitchFamily="66" charset="0"/>
            </a:endParaRPr>
          </a:p>
          <a:p>
            <a:r>
              <a:rPr dirty="0">
                <a:latin typeface="Comic Sans MS" panose="030F0902030302020204" pitchFamily="66" charset="0"/>
              </a:rPr>
              <a:t>• </a:t>
            </a:r>
            <a:r>
              <a:rPr dirty="0" err="1">
                <a:latin typeface="Comic Sans MS" panose="030F0902030302020204" pitchFamily="66" charset="0"/>
              </a:rPr>
              <a:t>İlgili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destek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personeli</a:t>
            </a:r>
            <a:endParaRPr dirty="0">
              <a:latin typeface="Comic Sans MS" panose="030F0902030302020204" pitchFamily="66" charset="0"/>
            </a:endParaRPr>
          </a:p>
          <a:p>
            <a:r>
              <a:rPr dirty="0">
                <a:latin typeface="Comic Sans MS" panose="030F0902030302020204" pitchFamily="66" charset="0"/>
              </a:rPr>
              <a:t>• </a:t>
            </a:r>
            <a:r>
              <a:rPr dirty="0" err="1">
                <a:latin typeface="Comic Sans MS" panose="030F0902030302020204" pitchFamily="66" charset="0"/>
              </a:rPr>
              <a:t>Laboratuvarı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kullanan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öğrenciler</a:t>
            </a:r>
            <a:endParaRPr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0670"/>
            <a:ext cx="8229600" cy="1143000"/>
          </a:xfrm>
        </p:spPr>
        <p:txBody>
          <a:bodyPr>
            <a:normAutofit/>
          </a:bodyPr>
          <a:lstStyle/>
          <a:p>
            <a:r>
              <a:rPr sz="3600" dirty="0" err="1">
                <a:latin typeface="Comic Sans MS" panose="030F0902030302020204" pitchFamily="66" charset="0"/>
              </a:rPr>
              <a:t>Laboratuvara</a:t>
            </a:r>
            <a:r>
              <a:rPr sz="3600" dirty="0">
                <a:latin typeface="Comic Sans MS" panose="030F0902030302020204" pitchFamily="66" charset="0"/>
              </a:rPr>
              <a:t> </a:t>
            </a:r>
            <a:r>
              <a:rPr sz="3600" dirty="0" err="1">
                <a:latin typeface="Comic Sans MS" panose="030F0902030302020204" pitchFamily="66" charset="0"/>
              </a:rPr>
              <a:t>Giriş</a:t>
            </a:r>
            <a:r>
              <a:rPr sz="3600" dirty="0">
                <a:latin typeface="Comic Sans MS" panose="030F0902030302020204" pitchFamily="66" charset="0"/>
              </a:rPr>
              <a:t> – </a:t>
            </a:r>
            <a:r>
              <a:rPr sz="3600" dirty="0" err="1">
                <a:latin typeface="Comic Sans MS" panose="030F0902030302020204" pitchFamily="66" charset="0"/>
              </a:rPr>
              <a:t>Çıkış</a:t>
            </a:r>
            <a:r>
              <a:rPr sz="3600" dirty="0">
                <a:latin typeface="Comic Sans MS" panose="030F0902030302020204" pitchFamily="66" charset="0"/>
              </a:rPr>
              <a:t> </a:t>
            </a:r>
            <a:r>
              <a:rPr sz="3600" dirty="0" err="1">
                <a:latin typeface="Comic Sans MS" panose="030F0902030302020204" pitchFamily="66" charset="0"/>
              </a:rPr>
              <a:t>Kuralları</a:t>
            </a:r>
            <a:endParaRPr sz="3600" dirty="0">
              <a:latin typeface="Comic Sans MS" panose="030F09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96" y="2026920"/>
            <a:ext cx="8229600" cy="4525963"/>
          </a:xfrm>
        </p:spPr>
        <p:txBody>
          <a:bodyPr/>
          <a:lstStyle/>
          <a:p>
            <a:r>
              <a:rPr sz="2800" dirty="0" err="1">
                <a:latin typeface="Comic Sans MS" panose="030F0902030302020204" pitchFamily="66" charset="0"/>
              </a:rPr>
              <a:t>Yetkisiz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kişiler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giremez</a:t>
            </a:r>
            <a:r>
              <a:rPr sz="2800" dirty="0">
                <a:latin typeface="Comic Sans MS" panose="030F0902030302020204" pitchFamily="66" charset="0"/>
              </a:rPr>
              <a:t> ❌</a:t>
            </a:r>
          </a:p>
          <a:p>
            <a:r>
              <a:rPr sz="2800" dirty="0">
                <a:latin typeface="Comic Sans MS" panose="030F0902030302020204" pitchFamily="66" charset="0"/>
              </a:rPr>
              <a:t>Maske 😷, </a:t>
            </a:r>
            <a:r>
              <a:rPr sz="2800" dirty="0" err="1">
                <a:latin typeface="Comic Sans MS" panose="030F0902030302020204" pitchFamily="66" charset="0"/>
              </a:rPr>
              <a:t>eldiven</a:t>
            </a:r>
            <a:r>
              <a:rPr sz="2800" dirty="0">
                <a:latin typeface="Comic Sans MS" panose="030F0902030302020204" pitchFamily="66" charset="0"/>
              </a:rPr>
              <a:t> 🧤, bone </a:t>
            </a:r>
            <a:r>
              <a:rPr sz="2800" dirty="0" err="1">
                <a:latin typeface="Comic Sans MS" panose="030F0902030302020204" pitchFamily="66" charset="0"/>
              </a:rPr>
              <a:t>ve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önlük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zorunlu</a:t>
            </a:r>
            <a:r>
              <a:rPr sz="2800" dirty="0">
                <a:latin typeface="Comic Sans MS" panose="030F0902030302020204" pitchFamily="66" charset="0"/>
              </a:rPr>
              <a:t> ✅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4DCEB8B-3E2E-96E0-716B-F53A16F4B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0" r="3240"/>
          <a:stretch>
            <a:fillRect/>
          </a:stretch>
        </p:blipFill>
        <p:spPr bwMode="auto">
          <a:xfrm>
            <a:off x="2596896" y="3799840"/>
            <a:ext cx="3499104" cy="288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Öğrencilerin Uyması Gereken Kurallar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Fantom </a:t>
            </a:r>
            <a:r>
              <a:rPr dirty="0" err="1"/>
              <a:t>ünit</a:t>
            </a:r>
            <a:r>
              <a:rPr dirty="0"/>
              <a:t> </a:t>
            </a:r>
            <a:r>
              <a:rPr dirty="0" err="1"/>
              <a:t>hijyeni</a:t>
            </a:r>
            <a:r>
              <a:rPr dirty="0"/>
              <a:t> </a:t>
            </a:r>
            <a:r>
              <a:rPr dirty="0" err="1"/>
              <a:t>öğrencinin</a:t>
            </a:r>
            <a:r>
              <a:rPr dirty="0"/>
              <a:t> </a:t>
            </a:r>
            <a:r>
              <a:rPr dirty="0" err="1"/>
              <a:t>sorumluluğundadır</a:t>
            </a:r>
            <a:r>
              <a:rPr dirty="0"/>
              <a:t> 🧼</a:t>
            </a:r>
          </a:p>
          <a:p>
            <a:r>
              <a:rPr dirty="0"/>
              <a:t>• Uygun </a:t>
            </a:r>
            <a:r>
              <a:rPr dirty="0" err="1"/>
              <a:t>kıyafet</a:t>
            </a:r>
            <a:r>
              <a:rPr dirty="0"/>
              <a:t> </a:t>
            </a:r>
            <a:r>
              <a:rPr dirty="0" err="1"/>
              <a:t>kullanılmalı</a:t>
            </a:r>
            <a:r>
              <a:rPr dirty="0"/>
              <a:t> 👕</a:t>
            </a:r>
          </a:p>
          <a:p>
            <a:r>
              <a:rPr dirty="0"/>
              <a:t>• </a:t>
            </a:r>
            <a:r>
              <a:rPr dirty="0" err="1"/>
              <a:t>Yemek</a:t>
            </a:r>
            <a:r>
              <a:rPr dirty="0"/>
              <a:t>, </a:t>
            </a:r>
            <a:r>
              <a:rPr dirty="0" err="1"/>
              <a:t>içecek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sigara</a:t>
            </a:r>
            <a:r>
              <a:rPr dirty="0"/>
              <a:t> </a:t>
            </a:r>
            <a:r>
              <a:rPr dirty="0" err="1"/>
              <a:t>yasaktır</a:t>
            </a:r>
            <a:r>
              <a:rPr dirty="0"/>
              <a:t> 🚭</a:t>
            </a:r>
          </a:p>
          <a:p>
            <a:r>
              <a:rPr dirty="0"/>
              <a:t>• Ders </a:t>
            </a:r>
            <a:r>
              <a:rPr dirty="0" err="1"/>
              <a:t>bitiminde</a:t>
            </a:r>
            <a:r>
              <a:rPr dirty="0"/>
              <a:t> </a:t>
            </a:r>
            <a:r>
              <a:rPr dirty="0" err="1"/>
              <a:t>alan</a:t>
            </a:r>
            <a:r>
              <a:rPr dirty="0"/>
              <a:t> </a:t>
            </a:r>
            <a:r>
              <a:rPr dirty="0" err="1"/>
              <a:t>temizlenmeli</a:t>
            </a:r>
            <a:r>
              <a:rPr dirty="0"/>
              <a:t> 🧹</a:t>
            </a:r>
            <a:endParaRPr lang="tr-TR" dirty="0"/>
          </a:p>
          <a:p>
            <a:r>
              <a:rPr lang="tr-TR"/>
              <a:t>   Fantom </a:t>
            </a:r>
            <a:r>
              <a:rPr lang="tr-TR" dirty="0"/>
              <a:t>kafa/yanaklar sağlam </a:t>
            </a:r>
            <a:r>
              <a:rPr lang="tr-TR"/>
              <a:t>teslim edilmelidir.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Kimyasal Maddelerle İlgili Kurallar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Yanıcı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patlayıcı</a:t>
            </a:r>
            <a:r>
              <a:rPr dirty="0"/>
              <a:t> </a:t>
            </a:r>
            <a:r>
              <a:rPr dirty="0" err="1"/>
              <a:t>maddelerden</a:t>
            </a:r>
            <a:r>
              <a:rPr dirty="0"/>
              <a:t> </a:t>
            </a:r>
            <a:r>
              <a:rPr dirty="0" err="1"/>
              <a:t>uzak</a:t>
            </a:r>
            <a:r>
              <a:rPr dirty="0"/>
              <a:t> </a:t>
            </a:r>
            <a:r>
              <a:rPr dirty="0" err="1"/>
              <a:t>durulmalı</a:t>
            </a:r>
            <a:r>
              <a:rPr dirty="0"/>
              <a:t> 🔥</a:t>
            </a:r>
          </a:p>
          <a:p>
            <a:r>
              <a:rPr dirty="0"/>
              <a:t>• </a:t>
            </a:r>
            <a:r>
              <a:rPr dirty="0" err="1"/>
              <a:t>Alkol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alkol</a:t>
            </a:r>
            <a:r>
              <a:rPr dirty="0"/>
              <a:t> </a:t>
            </a:r>
            <a:r>
              <a:rPr dirty="0" err="1"/>
              <a:t>ocağı</a:t>
            </a:r>
            <a:r>
              <a:rPr dirty="0"/>
              <a:t> </a:t>
            </a:r>
            <a:r>
              <a:rPr dirty="0" err="1"/>
              <a:t>kullanılmamalı</a:t>
            </a:r>
            <a:r>
              <a:rPr dirty="0"/>
              <a:t> ❌</a:t>
            </a:r>
            <a:r>
              <a:rPr lang="tr-TR" dirty="0"/>
              <a:t>(dersin sorumlu öğretim üyesi uygun gördüğü şartlarda sadece kullanılabilir)</a:t>
            </a:r>
            <a:endParaRPr dirty="0"/>
          </a:p>
          <a:p>
            <a:r>
              <a:rPr dirty="0"/>
              <a:t>• </a:t>
            </a:r>
            <a:r>
              <a:rPr dirty="0" err="1"/>
              <a:t>Yalnızca</a:t>
            </a:r>
            <a:r>
              <a:rPr dirty="0"/>
              <a:t> </a:t>
            </a:r>
            <a:r>
              <a:rPr dirty="0" err="1"/>
              <a:t>pürmüz</a:t>
            </a:r>
            <a:r>
              <a:rPr dirty="0"/>
              <a:t> </a:t>
            </a:r>
            <a:r>
              <a:rPr dirty="0" err="1"/>
              <a:t>kullanılmalı</a:t>
            </a:r>
            <a:r>
              <a:rPr dirty="0"/>
              <a:t> 🔧</a:t>
            </a:r>
          </a:p>
        </p:txBody>
      </p:sp>
      <p:pic>
        <p:nvPicPr>
          <p:cNvPr id="4098" name="Picture 2" descr="Kimyasal tehlike türü piktogram (sembol) | PCC Grubu">
            <a:extLst>
              <a:ext uri="{FF2B5EF4-FFF2-40B4-BE49-F238E27FC236}">
                <a16:creationId xmlns:a16="http://schemas.microsoft.com/office/drawing/2014/main" id="{4A75E6B8-6D5C-1238-8837-C2C754CBC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838" y="4585630"/>
            <a:ext cx="2100920" cy="210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/>
              <a:t>Yangına</a:t>
            </a:r>
            <a:r>
              <a:rPr sz="3600" dirty="0"/>
              <a:t> </a:t>
            </a:r>
            <a:r>
              <a:rPr sz="3600" dirty="0" err="1"/>
              <a:t>Karşı</a:t>
            </a:r>
            <a:r>
              <a:rPr sz="3600" dirty="0"/>
              <a:t> </a:t>
            </a:r>
            <a:r>
              <a:rPr sz="3600" dirty="0" err="1"/>
              <a:t>Önlemler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57272"/>
          </a:xfrm>
        </p:spPr>
        <p:txBody>
          <a:bodyPr/>
          <a:lstStyle/>
          <a:p>
            <a:r>
              <a:rPr dirty="0"/>
              <a:t>• </a:t>
            </a:r>
            <a:r>
              <a:rPr dirty="0" err="1">
                <a:latin typeface="Comic Sans MS" panose="030F0902030302020204" pitchFamily="66" charset="0"/>
              </a:rPr>
              <a:t>Alkol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ve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ispirto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bulundurulmaz</a:t>
            </a:r>
            <a:r>
              <a:rPr dirty="0">
                <a:latin typeface="Comic Sans MS" panose="030F0902030302020204" pitchFamily="66" charset="0"/>
              </a:rPr>
              <a:t> ❌</a:t>
            </a:r>
          </a:p>
          <a:p>
            <a:r>
              <a:rPr dirty="0">
                <a:latin typeface="Comic Sans MS" panose="030F0902030302020204" pitchFamily="66" charset="0"/>
              </a:rPr>
              <a:t>• Yanıcı </a:t>
            </a:r>
            <a:r>
              <a:rPr dirty="0" err="1">
                <a:latin typeface="Comic Sans MS" panose="030F0902030302020204" pitchFamily="66" charset="0"/>
              </a:rPr>
              <a:t>maddeler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ısı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kaynaklarından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uzak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tutulur</a:t>
            </a:r>
            <a:r>
              <a:rPr dirty="0">
                <a:latin typeface="Comic Sans MS" panose="030F0902030302020204" pitchFamily="66" charset="0"/>
              </a:rPr>
              <a:t> 🔥🧯</a:t>
            </a:r>
          </a:p>
        </p:txBody>
      </p:sp>
      <p:pic>
        <p:nvPicPr>
          <p:cNvPr id="3076" name="Picture 4" descr="Türk Kızılay - Yangına karşı alınması gereken önlemler. ⚠ #AfetlereHazırOl  | Facebook">
            <a:extLst>
              <a:ext uri="{FF2B5EF4-FFF2-40B4-BE49-F238E27FC236}">
                <a16:creationId xmlns:a16="http://schemas.microsoft.com/office/drawing/2014/main" id="{C9CA7928-61C3-D972-9FE1-13C0081D34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80"/>
          <a:stretch>
            <a:fillRect/>
          </a:stretch>
        </p:blipFill>
        <p:spPr bwMode="auto">
          <a:xfrm>
            <a:off x="1658551" y="4157473"/>
            <a:ext cx="5826898" cy="1626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Kaza </a:t>
            </a:r>
            <a:r>
              <a:rPr sz="3600" dirty="0" err="1"/>
              <a:t>ve</a:t>
            </a:r>
            <a:r>
              <a:rPr sz="3600" dirty="0"/>
              <a:t> </a:t>
            </a:r>
            <a:r>
              <a:rPr sz="3600" dirty="0" err="1"/>
              <a:t>Olaylarda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dirty="0">
                <a:latin typeface="Comic Sans MS" panose="030F0902030302020204" pitchFamily="66" charset="0"/>
              </a:rPr>
              <a:t>• </a:t>
            </a:r>
            <a:r>
              <a:rPr sz="2800" dirty="0" err="1">
                <a:latin typeface="Comic Sans MS" panose="030F0902030302020204" pitchFamily="66" charset="0"/>
              </a:rPr>
              <a:t>Yaralanma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ve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kazalarda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bildirim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formu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doldurulmalı</a:t>
            </a:r>
            <a:r>
              <a:rPr sz="2800" dirty="0">
                <a:latin typeface="Comic Sans MS" panose="030F0902030302020204" pitchFamily="66" charset="0"/>
              </a:rPr>
              <a:t> 📝</a:t>
            </a:r>
          </a:p>
          <a:p>
            <a:r>
              <a:rPr sz="2800" dirty="0">
                <a:latin typeface="Comic Sans MS" panose="030F0902030302020204" pitchFamily="66" charset="0"/>
              </a:rPr>
              <a:t>• Kalite </a:t>
            </a:r>
            <a:r>
              <a:rPr sz="2800" dirty="0" err="1">
                <a:latin typeface="Comic Sans MS" panose="030F0902030302020204" pitchFamily="66" charset="0"/>
              </a:rPr>
              <a:t>Yönetim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Birimine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rapor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sz="2800" dirty="0" err="1">
                <a:latin typeface="Comic Sans MS" panose="030F0902030302020204" pitchFamily="66" charset="0"/>
              </a:rPr>
              <a:t>edilmeli</a:t>
            </a:r>
            <a:r>
              <a:rPr sz="2800" dirty="0">
                <a:latin typeface="Comic Sans MS" panose="030F0902030302020204" pitchFamily="66" charset="0"/>
              </a:rPr>
              <a:t> </a:t>
            </a:r>
            <a:r>
              <a:rPr dirty="0"/>
              <a:t>🏥</a:t>
            </a:r>
          </a:p>
        </p:txBody>
      </p:sp>
      <p:pic>
        <p:nvPicPr>
          <p:cNvPr id="5122" name="Picture 2" descr="Kalemle Anket Kontrol Listesi, Form Doldurma Simgesi, Kontrol Listesi  Illüstrasyonu, Kırmızı Kalem Kontrol Listesi PNG Resim Şeffaf ve çizimi  Ücretsiz İndirilebilir">
            <a:extLst>
              <a:ext uri="{FF2B5EF4-FFF2-40B4-BE49-F238E27FC236}">
                <a16:creationId xmlns:a16="http://schemas.microsoft.com/office/drawing/2014/main" id="{508F038D-0033-AB82-7619-247E55EC4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186" y="34290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Comic Sans MS" panose="030F0902030302020204" pitchFamily="66" charset="0"/>
              </a:rPr>
              <a:t>Atık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Yönetimi</a:t>
            </a:r>
            <a:endParaRPr dirty="0">
              <a:latin typeface="Comic Sans MS" panose="030F09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Comic Sans MS" panose="030F0902030302020204" pitchFamily="66" charset="0"/>
              </a:rPr>
              <a:t>Alçılar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yalnızca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alçı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kutusuna</a:t>
            </a:r>
            <a:r>
              <a:rPr dirty="0">
                <a:latin typeface="Comic Sans MS" panose="030F0902030302020204" pitchFamily="66" charset="0"/>
              </a:rPr>
              <a:t> 🪨</a:t>
            </a:r>
          </a:p>
          <a:p>
            <a:r>
              <a:rPr dirty="0" err="1">
                <a:latin typeface="Comic Sans MS" panose="030F0902030302020204" pitchFamily="66" charset="0"/>
              </a:rPr>
              <a:t>Mumlar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yalnızca</a:t>
            </a:r>
            <a:r>
              <a:rPr dirty="0">
                <a:latin typeface="Comic Sans MS" panose="030F0902030302020204" pitchFamily="66" charset="0"/>
              </a:rPr>
              <a:t> mum </a:t>
            </a:r>
            <a:r>
              <a:rPr dirty="0" err="1">
                <a:latin typeface="Comic Sans MS" panose="030F0902030302020204" pitchFamily="66" charset="0"/>
              </a:rPr>
              <a:t>kutusuna</a:t>
            </a:r>
            <a:r>
              <a:rPr dirty="0">
                <a:latin typeface="Comic Sans MS" panose="030F0902030302020204" pitchFamily="66" charset="0"/>
              </a:rPr>
              <a:t> 🕯️</a:t>
            </a:r>
          </a:p>
          <a:p>
            <a:r>
              <a:rPr dirty="0" err="1">
                <a:latin typeface="Comic Sans MS" panose="030F0902030302020204" pitchFamily="66" charset="0"/>
              </a:rPr>
              <a:t>Diğer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tüm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atıklar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tek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 err="1">
                <a:latin typeface="Comic Sans MS" panose="030F0902030302020204" pitchFamily="66" charset="0"/>
              </a:rPr>
              <a:t>kutuya</a:t>
            </a:r>
            <a:r>
              <a:rPr dirty="0">
                <a:latin typeface="Comic Sans MS" panose="030F0902030302020204" pitchFamily="66" charset="0"/>
              </a:rPr>
              <a:t> </a:t>
            </a:r>
            <a:r>
              <a:rPr dirty="0"/>
              <a:t>🗑️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eması">
  <a:themeElements>
    <a:clrScheme name="Office 2013 - 2022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222</Words>
  <Application>Microsoft Office PowerPoint</Application>
  <PresentationFormat>Ekran Gösterisi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2013 - 2022 Teması</vt:lpstr>
      <vt:lpstr>Laboratuvarlarda Uyulması Gereken Genel Kurallar</vt:lpstr>
      <vt:lpstr>Amaç ve Kapsam</vt:lpstr>
      <vt:lpstr>Sorumlular</vt:lpstr>
      <vt:lpstr>Laboratuvara Giriş – Çıkış Kuralları</vt:lpstr>
      <vt:lpstr>Öğrencilerin Uyması Gereken Kurallar</vt:lpstr>
      <vt:lpstr>Kimyasal Maddelerle İlgili Kurallar</vt:lpstr>
      <vt:lpstr>Yangına Karşı Önlemler</vt:lpstr>
      <vt:lpstr>Kaza ve Olaylarda</vt:lpstr>
      <vt:lpstr>Atık Yönetimi</vt:lpstr>
      <vt:lpstr>Dikkat – Genel Uyarılar</vt:lpstr>
      <vt:lpstr>Tehlike ve Güvenlik İşaretleri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ASUS</dc:creator>
  <cp:keywords/>
  <dc:description>generated using python-pptx</dc:description>
  <cp:lastModifiedBy>gözde kandemir</cp:lastModifiedBy>
  <cp:revision>6</cp:revision>
  <dcterms:created xsi:type="dcterms:W3CDTF">2013-01-27T09:14:16Z</dcterms:created>
  <dcterms:modified xsi:type="dcterms:W3CDTF">2025-09-12T11:17:50Z</dcterms:modified>
  <cp:category/>
</cp:coreProperties>
</file>